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62" r:id="rId5"/>
    <p:sldId id="263" r:id="rId6"/>
    <p:sldId id="268" r:id="rId7"/>
    <p:sldId id="274" r:id="rId8"/>
    <p:sldId id="270" r:id="rId9"/>
    <p:sldId id="271" r:id="rId10"/>
    <p:sldId id="272" r:id="rId11"/>
    <p:sldId id="275" r:id="rId12"/>
    <p:sldId id="265" r:id="rId13"/>
    <p:sldId id="266" r:id="rId14"/>
    <p:sldId id="267" r:id="rId15"/>
    <p:sldId id="276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2F33"/>
    <a:srgbClr val="79B6DA"/>
    <a:srgbClr val="FB79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1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Relationship Id="rId4" Type="http://schemas.openxmlformats.org/officeDocument/2006/relationships/image" Target="../media/image21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4" Type="http://schemas.openxmlformats.org/officeDocument/2006/relationships/image" Target="../media/image25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wmf"/><Relationship Id="rId1" Type="http://schemas.openxmlformats.org/officeDocument/2006/relationships/image" Target="../media/image26.wmf"/></Relationships>
</file>

<file path=ppt/media/image1.wmf>
</file>

<file path=ppt/media/image10.png>
</file>

<file path=ppt/media/image110.png>
</file>

<file path=ppt/media/image12.png>
</file>

<file path=ppt/media/image13.png>
</file>

<file path=ppt/media/image14.wmf>
</file>

<file path=ppt/media/image15.wmf>
</file>

<file path=ppt/media/image16.wmf>
</file>

<file path=ppt/media/image17.png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.wmf>
</file>

<file path=ppt/media/image30.wmf>
</file>

<file path=ppt/media/image4.png>
</file>

<file path=ppt/media/image5.png>
</file>

<file path=ppt/media/image6.wmf>
</file>

<file path=ppt/media/image7.wmf>
</file>

<file path=ppt/media/image8.wmf>
</file>

<file path=ppt/media/image9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5860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52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5374" y="0"/>
            <a:ext cx="723072" cy="6176963"/>
          </a:xfrm>
        </p:spPr>
        <p:txBody>
          <a:bodyPr vert="eaVert"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7534689" cy="5811838"/>
          </a:xfrm>
        </p:spPr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7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33561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791" y="914400"/>
            <a:ext cx="8666922" cy="5261113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55374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5287" y="962717"/>
            <a:ext cx="4289563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962717"/>
            <a:ext cx="4316067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87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9587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57458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" y="1681369"/>
            <a:ext cx="3868340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7959" y="857458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1681369"/>
            <a:ext cx="3887391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1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0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2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2017-11-16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791" y="914400"/>
            <a:ext cx="8666922" cy="5261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E238CC0-8EC5-43BD-824E-EDEED67F04D4}" type="datetimeFigureOut">
              <a:rPr lang="en-US" smtClean="0"/>
              <a:pPr/>
              <a:t>2017-11-16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6BF9A35-2A3A-4A1E-AD19-60BD34616A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1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3" Type="http://schemas.openxmlformats.org/officeDocument/2006/relationships/image" Target="../media/image17.png"/><Relationship Id="rId7" Type="http://schemas.openxmlformats.org/officeDocument/2006/relationships/image" Target="../media/image2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25.wmf"/><Relationship Id="rId5" Type="http://schemas.openxmlformats.org/officeDocument/2006/relationships/image" Target="../media/image22.wmf"/><Relationship Id="rId10" Type="http://schemas.openxmlformats.org/officeDocument/2006/relationships/oleObject" Target="../embeddings/oleObject22.bin"/><Relationship Id="rId4" Type="http://schemas.openxmlformats.org/officeDocument/2006/relationships/oleObject" Target="../embeddings/oleObject19.bin"/><Relationship Id="rId9" Type="http://schemas.openxmlformats.org/officeDocument/2006/relationships/image" Target="../media/image24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oleObject" Target="../embeddings/oleObject23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8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30.w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9.png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wmf"/><Relationship Id="rId10" Type="http://schemas.openxmlformats.org/officeDocument/2006/relationships/image" Target="../media/image10.png"/><Relationship Id="rId4" Type="http://schemas.openxmlformats.org/officeDocument/2006/relationships/oleObject" Target="../embeddings/oleObject4.bin"/><Relationship Id="rId9" Type="http://schemas.openxmlformats.org/officeDocument/2006/relationships/image" Target="../media/image8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image" Target="../media/image110.png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13.emf"/><Relationship Id="rId5" Type="http://schemas.openxmlformats.org/officeDocument/2006/relationships/image" Target="../media/image10.e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image" Target="../media/image17.png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6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21.wmf"/><Relationship Id="rId4" Type="http://schemas.openxmlformats.org/officeDocument/2006/relationships/image" Target="../media/image18.wmf"/><Relationship Id="rId9" Type="http://schemas.openxmlformats.org/officeDocument/2006/relationships/oleObject" Target="../embeddings/oleObject1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9F23F-1B19-42D7-B3E6-D643D67FC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410" y="1044542"/>
            <a:ext cx="7923179" cy="2387600"/>
          </a:xfrm>
        </p:spPr>
        <p:txBody>
          <a:bodyPr/>
          <a:lstStyle/>
          <a:p>
            <a:r>
              <a:rPr lang="en-US" dirty="0"/>
              <a:t>Dow Host A and B Lifetime Update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dirty="0"/>
              <a:t>Identifying Trends with Host Energetics and Device Stability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60929-8956-41BB-9388-30435E3215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John </a:t>
            </a:r>
            <a:r>
              <a:rPr lang="en-US" dirty="0" err="1"/>
              <a:t>Bangsund</a:t>
            </a:r>
            <a:endParaRPr lang="en-US" dirty="0"/>
          </a:p>
          <a:p>
            <a:r>
              <a:rPr lang="en-US" dirty="0"/>
              <a:t>Kyle Hershey</a:t>
            </a:r>
          </a:p>
          <a:p>
            <a:r>
              <a:rPr lang="en-US" dirty="0"/>
              <a:t>2017-11-20</a:t>
            </a:r>
          </a:p>
        </p:txBody>
      </p:sp>
    </p:spTree>
    <p:extLst>
      <p:ext uri="{BB962C8B-B14F-4D97-AF65-F5344CB8AC3E}">
        <p14:creationId xmlns:p14="http://schemas.microsoft.com/office/powerpoint/2010/main" val="2875730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899" y="6097703"/>
            <a:ext cx="8666922" cy="430263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>
                <a:solidFill>
                  <a:srgbClr val="C00000"/>
                </a:solidFill>
              </a:rPr>
              <a:t>No conclusive trends</a:t>
            </a:r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912" y="1928812"/>
            <a:ext cx="2501009" cy="2710722"/>
          </a:xfrm>
          <a:prstGeom prst="rect">
            <a:avLst/>
          </a:prstGeom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143256"/>
              </p:ext>
            </p:extLst>
          </p:nvPr>
        </p:nvGraphicFramePr>
        <p:xfrm>
          <a:off x="2888274" y="3082041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2" name="Graph" r:id="rId4" imgW="3920760" imgH="3000960" progId="Origin50.Graph">
                  <p:embed/>
                </p:oleObj>
              </mc:Choice>
              <mc:Fallback>
                <p:oleObj name="Graph" r:id="rId4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88274" y="3082041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458936"/>
              </p:ext>
            </p:extLst>
          </p:nvPr>
        </p:nvGraphicFramePr>
        <p:xfrm>
          <a:off x="2888275" y="428625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3" name="Graph" r:id="rId6" imgW="3920760" imgH="3000960" progId="Origin50.Graph">
                  <p:embed/>
                </p:oleObj>
              </mc:Choice>
              <mc:Fallback>
                <p:oleObj name="Graph" r:id="rId6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88275" y="428625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180627"/>
              </p:ext>
            </p:extLst>
          </p:nvPr>
        </p:nvGraphicFramePr>
        <p:xfrm>
          <a:off x="-226356" y="3082041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4" name="Graph" r:id="rId8" imgW="3920760" imgH="3000960" progId="Origin50.Graph">
                  <p:embed/>
                </p:oleObj>
              </mc:Choice>
              <mc:Fallback>
                <p:oleObj name="Graph" r:id="rId8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26356" y="3082041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182941"/>
              </p:ext>
            </p:extLst>
          </p:nvPr>
        </p:nvGraphicFramePr>
        <p:xfrm>
          <a:off x="-226356" y="428625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5" name="Graph" r:id="rId10" imgW="3920760" imgH="3000960" progId="Origin50.Graph">
                  <p:embed/>
                </p:oleObj>
              </mc:Choice>
              <mc:Fallback>
                <p:oleObj name="Graph" r:id="rId10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-226356" y="428625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6378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- Hosts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clear trends with EL behavior between hosts</a:t>
            </a:r>
          </a:p>
          <a:p>
            <a:r>
              <a:rPr lang="en-US" dirty="0"/>
              <a:t>Want to look at optical only degradation</a:t>
            </a:r>
          </a:p>
          <a:p>
            <a:pPr lvl="1"/>
            <a:r>
              <a:rPr lang="en-US" dirty="0"/>
              <a:t>Simpler degradation</a:t>
            </a:r>
          </a:p>
          <a:p>
            <a:pPr lvl="1"/>
            <a:r>
              <a:rPr lang="en-US" dirty="0"/>
              <a:t>Simpler architectures</a:t>
            </a:r>
          </a:p>
          <a:p>
            <a:pPr lvl="2"/>
            <a:r>
              <a:rPr lang="en-US" dirty="0"/>
              <a:t>Just host and emitter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Hypothesis:</a:t>
            </a:r>
          </a:p>
          <a:p>
            <a:pPr lvl="2"/>
            <a:r>
              <a:rPr lang="en-US" dirty="0"/>
              <a:t>Excess energy increases degradation rate</a:t>
            </a:r>
          </a:p>
          <a:p>
            <a:pPr lvl="3"/>
            <a:r>
              <a:rPr lang="en-US" dirty="0"/>
              <a:t>Would trend with Triplet Energy</a:t>
            </a:r>
          </a:p>
          <a:p>
            <a:pPr lvl="3"/>
            <a:r>
              <a:rPr lang="en-US" dirty="0"/>
              <a:t>Unknown if pump wavelength matters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340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Exciplex Forming Co-Hosts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597481"/>
            <a:ext cx="8666922" cy="26051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nl-NL" sz="1200" dirty="0"/>
              <a:t>[1] B. S. Kim, J. Y. Lee, Adv. Funct. Mater. 2014, 24, 3970. [2] </a:t>
            </a:r>
            <a:r>
              <a:rPr lang="en-US" sz="1200" dirty="0"/>
              <a:t>Y.-S. Park et al. Adv. </a:t>
            </a:r>
            <a:r>
              <a:rPr lang="en-US" sz="1200" dirty="0" err="1"/>
              <a:t>Funct</a:t>
            </a:r>
            <a:r>
              <a:rPr lang="en-US" sz="1200" dirty="0"/>
              <a:t>. Mater. 2013, 23, 4914.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2454777"/>
              </p:ext>
            </p:extLst>
          </p:nvPr>
        </p:nvGraphicFramePr>
        <p:xfrm>
          <a:off x="20629" y="592775"/>
          <a:ext cx="3657600" cy="2798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8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29" y="592775"/>
                        <a:ext cx="3657600" cy="2798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B4D195AF-19CE-42EA-B20A-7C75FE1BCD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3808272"/>
              </p:ext>
            </p:extLst>
          </p:nvPr>
        </p:nvGraphicFramePr>
        <p:xfrm>
          <a:off x="3070614" y="638942"/>
          <a:ext cx="3657600" cy="2798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9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42A198F-5D70-407A-BFBE-8227521C88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70614" y="638942"/>
                        <a:ext cx="3657600" cy="2798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8230" y="4094315"/>
            <a:ext cx="857006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Exciplexes are an emissive state that form between the LUMO of an acceptor and the HOMO of a donor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Exciplex energy can be readily tuned by changing either the donor or the acceptor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How does energy of co-host exciplex affect degradation?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B7EF4A-5D73-4251-8076-14E73C9B73C5}"/>
              </a:ext>
            </a:extLst>
          </p:cNvPr>
          <p:cNvSpPr/>
          <p:nvPr/>
        </p:nvSpPr>
        <p:spPr>
          <a:xfrm>
            <a:off x="6456363" y="939995"/>
            <a:ext cx="704676" cy="1988463"/>
          </a:xfrm>
          <a:prstGeom prst="rect">
            <a:avLst/>
          </a:prstGeom>
          <a:solidFill>
            <a:srgbClr val="CC0000">
              <a:alpha val="76863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79B7E8-269C-4C6D-A6C2-5AD9CA73DD67}"/>
              </a:ext>
            </a:extLst>
          </p:cNvPr>
          <p:cNvSpPr/>
          <p:nvPr/>
        </p:nvSpPr>
        <p:spPr>
          <a:xfrm>
            <a:off x="7260743" y="1228111"/>
            <a:ext cx="704676" cy="18932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B7AE12D-DC73-46B4-BC28-AA45618AB935}"/>
              </a:ext>
            </a:extLst>
          </p:cNvPr>
          <p:cNvSpPr/>
          <p:nvPr/>
        </p:nvSpPr>
        <p:spPr>
          <a:xfrm>
            <a:off x="6951217" y="2962144"/>
            <a:ext cx="209822" cy="209822"/>
          </a:xfrm>
          <a:prstGeom prst="ellipse">
            <a:avLst/>
          </a:prstGeom>
          <a:solidFill>
            <a:schemeClr val="bg1"/>
          </a:solidFill>
          <a:ln w="28575">
            <a:solidFill>
              <a:srgbClr val="E745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5ACE915-EDA7-4099-ABE6-CE0561E2FC34}"/>
              </a:ext>
            </a:extLst>
          </p:cNvPr>
          <p:cNvSpPr/>
          <p:nvPr/>
        </p:nvSpPr>
        <p:spPr>
          <a:xfrm>
            <a:off x="7262100" y="1067926"/>
            <a:ext cx="209822" cy="209822"/>
          </a:xfrm>
          <a:prstGeom prst="ellipse">
            <a:avLst/>
          </a:prstGeom>
          <a:solidFill>
            <a:srgbClr val="0070C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9B79509-4A32-4D50-9E46-DEADD8C7F8EF}"/>
              </a:ext>
            </a:extLst>
          </p:cNvPr>
          <p:cNvCxnSpPr>
            <a:cxnSpLocks/>
          </p:cNvCxnSpPr>
          <p:nvPr/>
        </p:nvCxnSpPr>
        <p:spPr>
          <a:xfrm>
            <a:off x="7859948" y="1228111"/>
            <a:ext cx="0" cy="1609257"/>
          </a:xfrm>
          <a:prstGeom prst="straightConnector1">
            <a:avLst/>
          </a:prstGeom>
          <a:noFill/>
          <a:ln w="31750">
            <a:solidFill>
              <a:schemeClr val="tx1"/>
            </a:solidFill>
            <a:prstDash val="dash"/>
            <a:headEnd type="stealth" w="lg" len="lg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307F9E83-59F6-4D0A-866C-E53000C85D0D}"/>
              </a:ext>
            </a:extLst>
          </p:cNvPr>
          <p:cNvSpPr/>
          <p:nvPr/>
        </p:nvSpPr>
        <p:spPr>
          <a:xfrm rot="568921">
            <a:off x="6944756" y="991307"/>
            <a:ext cx="557085" cy="2355693"/>
          </a:xfrm>
          <a:prstGeom prst="ellipse">
            <a:avLst/>
          </a:prstGeom>
          <a:noFill/>
          <a:ln w="28575">
            <a:solidFill>
              <a:srgbClr val="12FF1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B51E53-70EE-42B7-AD99-1D5C858326A8}"/>
              </a:ext>
            </a:extLst>
          </p:cNvPr>
          <p:cNvCxnSpPr>
            <a:cxnSpLocks/>
          </p:cNvCxnSpPr>
          <p:nvPr/>
        </p:nvCxnSpPr>
        <p:spPr>
          <a:xfrm flipH="1">
            <a:off x="7161039" y="2909435"/>
            <a:ext cx="698909" cy="0"/>
          </a:xfrm>
          <a:prstGeom prst="straightConnector1">
            <a:avLst/>
          </a:prstGeom>
          <a:noFill/>
          <a:ln w="31750">
            <a:solidFill>
              <a:schemeClr val="tx1"/>
            </a:solidFill>
            <a:prstDash val="dash"/>
            <a:headEnd type="none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DF5E74B-2BAB-4EF3-B138-279673F73452}"/>
              </a:ext>
            </a:extLst>
          </p:cNvPr>
          <p:cNvCxnSpPr>
            <a:cxnSpLocks/>
          </p:cNvCxnSpPr>
          <p:nvPr/>
        </p:nvCxnSpPr>
        <p:spPr>
          <a:xfrm flipH="1">
            <a:off x="7260745" y="1228111"/>
            <a:ext cx="599203" cy="0"/>
          </a:xfrm>
          <a:prstGeom prst="straightConnector1">
            <a:avLst/>
          </a:prstGeom>
          <a:noFill/>
          <a:ln w="31750">
            <a:solidFill>
              <a:schemeClr val="tx1"/>
            </a:solidFill>
            <a:prstDash val="dash"/>
            <a:headEnd type="none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75BA08E-CE4A-41B7-9C2B-2B7687C067CE}"/>
                  </a:ext>
                </a:extLst>
              </p:cNvPr>
              <p:cNvSpPr txBox="1"/>
              <p:nvPr/>
            </p:nvSpPr>
            <p:spPr>
              <a:xfrm>
                <a:off x="5831750" y="3410481"/>
                <a:ext cx="307654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𝐸𝑥𝑐𝑖𝑝𝑙𝑒𝑥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≈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𝐿𝑈𝑀𝑂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𝐻𝑂𝑀𝑂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75BA08E-CE4A-41B7-9C2B-2B7687C06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1750" y="3410481"/>
                <a:ext cx="3076548" cy="298415"/>
              </a:xfrm>
              <a:prstGeom prst="rect">
                <a:avLst/>
              </a:prstGeom>
              <a:blipFill>
                <a:blip r:embed="rId7"/>
                <a:stretch>
                  <a:fillRect l="-1190" r="-198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DFFE0BE-7B2B-46F5-BEB0-C9EE0F27D635}"/>
                  </a:ext>
                </a:extLst>
              </p:cNvPr>
              <p:cNvSpPr/>
              <p:nvPr/>
            </p:nvSpPr>
            <p:spPr>
              <a:xfrm>
                <a:off x="7939568" y="1820854"/>
                <a:ext cx="1204432" cy="423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𝐸𝑥𝑐𝑖𝑝𝑙𝑒𝑥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DFFE0BE-7B2B-46F5-BEB0-C9EE0F27D6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39568" y="1820854"/>
                <a:ext cx="1204432" cy="423770"/>
              </a:xfrm>
              <a:prstGeom prst="rect">
                <a:avLst/>
              </a:prstGeom>
              <a:blipFill>
                <a:blip r:embed="rId8"/>
                <a:stretch>
                  <a:fillRect b="-10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A94FC88C-E7ED-4295-9557-34D8DAC6916D}"/>
              </a:ext>
            </a:extLst>
          </p:cNvPr>
          <p:cNvSpPr txBox="1"/>
          <p:nvPr/>
        </p:nvSpPr>
        <p:spPr>
          <a:xfrm>
            <a:off x="6647594" y="592775"/>
            <a:ext cx="34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E90680-6060-4231-AB9E-991865663C2F}"/>
              </a:ext>
            </a:extLst>
          </p:cNvPr>
          <p:cNvSpPr txBox="1"/>
          <p:nvPr/>
        </p:nvSpPr>
        <p:spPr>
          <a:xfrm>
            <a:off x="7440013" y="576780"/>
            <a:ext cx="34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942243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C5DCA-B434-42F3-A643-E326FE5C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Exciplex Co-Hosts: Electrical Degradation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A023A1-E22B-42DA-B38E-DC121E1EA173}"/>
              </a:ext>
            </a:extLst>
          </p:cNvPr>
          <p:cNvSpPr txBox="1"/>
          <p:nvPr/>
        </p:nvSpPr>
        <p:spPr>
          <a:xfrm>
            <a:off x="235401" y="4109191"/>
            <a:ext cx="848822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mCP</a:t>
            </a:r>
            <a:r>
              <a:rPr lang="en-US" sz="2200" dirty="0"/>
              <a:t>-TPBi shows slightly better stability in PL than TCTA-TPBi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TCTA-B3PYMPM has dramatically lower lifetime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Could be due to morphological instability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B3PYMPM appears to crystallize easily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Need to compare across a wider range of co-hosts to see if trend emerges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5BBA874-6719-4C31-ACF2-0471D6FE97FA}"/>
              </a:ext>
            </a:extLst>
          </p:cNvPr>
          <p:cNvGrpSpPr/>
          <p:nvPr/>
        </p:nvGrpSpPr>
        <p:grpSpPr>
          <a:xfrm>
            <a:off x="235401" y="1252203"/>
            <a:ext cx="3120644" cy="1796782"/>
            <a:chOff x="4952344" y="3930370"/>
            <a:chExt cx="3497567" cy="25257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62E0F0A-3AB1-4EAA-8729-E60C8D8C6C34}"/>
                </a:ext>
              </a:extLst>
            </p:cNvPr>
            <p:cNvSpPr/>
            <p:nvPr/>
          </p:nvSpPr>
          <p:spPr>
            <a:xfrm>
              <a:off x="4952344" y="5423323"/>
              <a:ext cx="3497567" cy="642685"/>
            </a:xfrm>
            <a:prstGeom prst="rect">
              <a:avLst/>
            </a:prstGeom>
            <a:solidFill>
              <a:srgbClr val="EE7E7E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TCTA 35 nm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E45C553-87DE-43F3-9F30-3A30568802B8}"/>
                </a:ext>
              </a:extLst>
            </p:cNvPr>
            <p:cNvSpPr/>
            <p:nvPr/>
          </p:nvSpPr>
          <p:spPr>
            <a:xfrm>
              <a:off x="4953295" y="4846976"/>
              <a:ext cx="3491180" cy="578417"/>
            </a:xfrm>
            <a:prstGeom prst="rect">
              <a:avLst/>
            </a:prstGeom>
            <a:solidFill>
              <a:srgbClr val="D595D7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>
                  <a:solidFill>
                    <a:schemeClr val="tx1"/>
                  </a:solidFill>
                </a:rPr>
                <a:t>Co-Host:Ir</a:t>
              </a:r>
              <a:r>
                <a:rPr lang="en-US" dirty="0">
                  <a:solidFill>
                    <a:schemeClr val="tx1"/>
                  </a:solidFill>
                </a:rPr>
                <a:t>(</a:t>
              </a:r>
              <a:r>
                <a:rPr lang="en-US" dirty="0" err="1">
                  <a:solidFill>
                    <a:schemeClr val="tx1"/>
                  </a:solidFill>
                </a:rPr>
                <a:t>ppy</a:t>
              </a:r>
              <a:r>
                <a:rPr lang="en-US" dirty="0">
                  <a:solidFill>
                    <a:schemeClr val="tx1"/>
                  </a:solidFill>
                </a:rPr>
                <a:t>)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r>
                <a:rPr lang="en-US" dirty="0">
                  <a:solidFill>
                    <a:schemeClr val="tx1"/>
                  </a:solidFill>
                </a:rPr>
                <a:t> (5%) 30 nm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4C43E3F-DD5E-4C78-80A1-CBCE71C49871}"/>
                </a:ext>
              </a:extLst>
            </p:cNvPr>
            <p:cNvSpPr/>
            <p:nvPr/>
          </p:nvSpPr>
          <p:spPr>
            <a:xfrm>
              <a:off x="4953295" y="4213750"/>
              <a:ext cx="3491180" cy="64268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TPBi 35 nm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55C7145-EE71-4F1F-B21D-9DCB6260373C}"/>
                </a:ext>
              </a:extLst>
            </p:cNvPr>
            <p:cNvSpPr/>
            <p:nvPr/>
          </p:nvSpPr>
          <p:spPr>
            <a:xfrm>
              <a:off x="4952344" y="6073045"/>
              <a:ext cx="3497567" cy="38305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AQ1250/ITO/Glass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A81ACF9-A95F-493B-93B7-963A82460590}"/>
                </a:ext>
              </a:extLst>
            </p:cNvPr>
            <p:cNvSpPr/>
            <p:nvPr/>
          </p:nvSpPr>
          <p:spPr>
            <a:xfrm>
              <a:off x="5675540" y="3930370"/>
              <a:ext cx="2028053" cy="2743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Li-</a:t>
              </a:r>
              <a:r>
                <a:rPr lang="en-US" dirty="0" err="1">
                  <a:solidFill>
                    <a:schemeClr val="tx1"/>
                  </a:solidFill>
                </a:rPr>
                <a:t>acac</a:t>
              </a:r>
              <a:r>
                <a:rPr lang="en-US" dirty="0">
                  <a:solidFill>
                    <a:schemeClr val="tx1"/>
                  </a:solidFill>
                </a:rPr>
                <a:t> + Al</a:t>
              </a:r>
            </a:p>
          </p:txBody>
        </p:sp>
      </p:grp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EF6CDEC-9908-4C26-A6A6-A4424A0999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8107409"/>
              </p:ext>
            </p:extLst>
          </p:nvPr>
        </p:nvGraphicFramePr>
        <p:xfrm>
          <a:off x="3391237" y="942675"/>
          <a:ext cx="274320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5" name="Graph" r:id="rId3" imgW="1280160" imgH="1280160" progId="Origin50.Graph">
                  <p:embed/>
                </p:oleObj>
              </mc:Choice>
              <mc:Fallback>
                <p:oleObj name="Graph" r:id="rId3" imgW="1280160" imgH="1280160" progId="Origin50.Graph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91237" y="942675"/>
                        <a:ext cx="2743200" cy="274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D49E1F10-55F4-42FB-A068-31D5B32DC9AC}"/>
              </a:ext>
            </a:extLst>
          </p:cNvPr>
          <p:cNvGrpSpPr/>
          <p:nvPr/>
        </p:nvGrpSpPr>
        <p:grpSpPr>
          <a:xfrm>
            <a:off x="6139287" y="733562"/>
            <a:ext cx="2925762" cy="3000375"/>
            <a:chOff x="6149718" y="716272"/>
            <a:chExt cx="2925762" cy="3000375"/>
          </a:xfrm>
        </p:grpSpPr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6AF8054A-75CA-42D2-9D9F-EED557BBFE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42449301"/>
                </p:ext>
              </p:extLst>
            </p:nvPr>
          </p:nvGraphicFramePr>
          <p:xfrm>
            <a:off x="6149718" y="716272"/>
            <a:ext cx="2925762" cy="3000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6" name="Graph" r:id="rId5" imgW="2926080" imgH="3000960" progId="Origin50.Graph">
                    <p:embed/>
                  </p:oleObj>
                </mc:Choice>
                <mc:Fallback>
                  <p:oleObj name="Graph" r:id="rId5" imgW="2926080" imgH="3000960" progId="Origin50.Grap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6149718" y="716272"/>
                          <a:ext cx="2925762" cy="30003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2B0DFE3-1958-4E91-B0ED-81B6CF528E88}"/>
                </a:ext>
              </a:extLst>
            </p:cNvPr>
            <p:cNvSpPr txBox="1"/>
            <p:nvPr/>
          </p:nvSpPr>
          <p:spPr>
            <a:xfrm>
              <a:off x="7086285" y="1572368"/>
              <a:ext cx="15856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L</a:t>
              </a:r>
              <a:r>
                <a:rPr lang="en-US" sz="1600" baseline="-25000" dirty="0"/>
                <a:t>0</a:t>
              </a:r>
              <a:r>
                <a:rPr lang="en-US" sz="1600" dirty="0"/>
                <a:t>=1,000 cd/m</a:t>
              </a:r>
              <a:r>
                <a:rPr lang="en-US" sz="1600" baseline="30000" dirty="0"/>
                <a:t>2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36528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D2C8679-A5A0-4429-8301-0960F45243AD}"/>
              </a:ext>
            </a:extLst>
          </p:cNvPr>
          <p:cNvSpPr/>
          <p:nvPr/>
        </p:nvSpPr>
        <p:spPr>
          <a:xfrm>
            <a:off x="6942921" y="1875603"/>
            <a:ext cx="1299264" cy="228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CBCA18-E699-4E6B-B66C-C831695E6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52"/>
            <a:ext cx="9144000" cy="733561"/>
          </a:xfrm>
        </p:spPr>
        <p:txBody>
          <a:bodyPr/>
          <a:lstStyle/>
          <a:p>
            <a:r>
              <a:rPr lang="en-US" dirty="0"/>
              <a:t>Exciplex Co-Hosts: Optical Degradation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757860F-81BB-45E9-A555-2B332B920D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5130813"/>
              </p:ext>
            </p:extLst>
          </p:nvPr>
        </p:nvGraphicFramePr>
        <p:xfrm>
          <a:off x="568630" y="733562"/>
          <a:ext cx="4314656" cy="3301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630" y="733562"/>
                        <a:ext cx="4314656" cy="33014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39EC08-D647-4D19-B4E3-E31B3DBA1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255" y="4105072"/>
            <a:ext cx="8448911" cy="25291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simplify comparisons, we compared degradation under optical excitation</a:t>
            </a:r>
          </a:p>
          <a:p>
            <a:pPr lvl="1"/>
            <a:r>
              <a:rPr lang="en-US" dirty="0"/>
              <a:t>Reduces complexities due to charge carriers and differences in recombination zone</a:t>
            </a:r>
          </a:p>
          <a:p>
            <a:r>
              <a:rPr lang="en-US" dirty="0"/>
              <a:t>Devices are illuminated with 405 nm laser</a:t>
            </a:r>
          </a:p>
          <a:p>
            <a:r>
              <a:rPr lang="en-US" dirty="0"/>
              <a:t>Power generates an exciton density equivalent to ~500 cd/m</a:t>
            </a:r>
            <a:r>
              <a:rPr lang="en-US" baseline="30000" dirty="0"/>
              <a:t>2</a:t>
            </a:r>
          </a:p>
          <a:p>
            <a:r>
              <a:rPr lang="en-US" dirty="0"/>
              <a:t>Same general trend is seen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072614-6847-40D4-A9BC-247B073C45E2}"/>
              </a:ext>
            </a:extLst>
          </p:cNvPr>
          <p:cNvSpPr/>
          <p:nvPr/>
        </p:nvSpPr>
        <p:spPr>
          <a:xfrm>
            <a:off x="4512075" y="1756785"/>
            <a:ext cx="1493822" cy="49794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405 laser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B7324F-85EE-4225-B42F-5EEE85E7099C}"/>
              </a:ext>
            </a:extLst>
          </p:cNvPr>
          <p:cNvSpPr/>
          <p:nvPr/>
        </p:nvSpPr>
        <p:spPr>
          <a:xfrm rot="18900000">
            <a:off x="7977368" y="1202560"/>
            <a:ext cx="172018" cy="175637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403EA8-BA7D-475C-BD47-7C6B5F571DC3}"/>
              </a:ext>
            </a:extLst>
          </p:cNvPr>
          <p:cNvCxnSpPr>
            <a:cxnSpLocks/>
          </p:cNvCxnSpPr>
          <p:nvPr/>
        </p:nvCxnSpPr>
        <p:spPr>
          <a:xfrm>
            <a:off x="8013585" y="1875602"/>
            <a:ext cx="228600" cy="2286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69EBEC6-50A7-417E-9FFD-A49A33A07F45}"/>
              </a:ext>
            </a:extLst>
          </p:cNvPr>
          <p:cNvSpPr/>
          <p:nvPr/>
        </p:nvSpPr>
        <p:spPr>
          <a:xfrm rot="18900000">
            <a:off x="7517583" y="2103693"/>
            <a:ext cx="138579" cy="81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73E9F8-4260-4A12-B98C-78D75E77F09E}"/>
              </a:ext>
            </a:extLst>
          </p:cNvPr>
          <p:cNvSpPr txBox="1"/>
          <p:nvPr/>
        </p:nvSpPr>
        <p:spPr>
          <a:xfrm>
            <a:off x="7354050" y="2762535"/>
            <a:ext cx="1083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Detector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ED7382-BFCC-4C7C-A68C-9E5B3872F63B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005897" y="2005756"/>
            <a:ext cx="238178" cy="0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3">
            <a:extLst>
              <a:ext uri="{FF2B5EF4-FFF2-40B4-BE49-F238E27FC236}">
                <a16:creationId xmlns:a16="http://schemas.microsoft.com/office/drawing/2014/main" id="{2D8B6BB6-0BDF-4F18-A45C-7C431AC52001}"/>
              </a:ext>
            </a:extLst>
          </p:cNvPr>
          <p:cNvSpPr/>
          <p:nvPr/>
        </p:nvSpPr>
        <p:spPr>
          <a:xfrm rot="10800000">
            <a:off x="6244075" y="1614196"/>
            <a:ext cx="689723" cy="774065"/>
          </a:xfrm>
          <a:custGeom>
            <a:avLst/>
            <a:gdLst>
              <a:gd name="connsiteX0" fmla="*/ 25167 w 2432808"/>
              <a:gd name="connsiteY0" fmla="*/ 1199626 h 1241571"/>
              <a:gd name="connsiteX1" fmla="*/ 0 w 2432808"/>
              <a:gd name="connsiteY1" fmla="*/ 8389 h 1241571"/>
              <a:gd name="connsiteX2" fmla="*/ 545285 w 2432808"/>
              <a:gd name="connsiteY2" fmla="*/ 0 h 1241571"/>
              <a:gd name="connsiteX3" fmla="*/ 1140903 w 2432808"/>
              <a:gd name="connsiteY3" fmla="*/ 209725 h 1241571"/>
              <a:gd name="connsiteX4" fmla="*/ 2382474 w 2432808"/>
              <a:gd name="connsiteY4" fmla="*/ 184558 h 1241571"/>
              <a:gd name="connsiteX5" fmla="*/ 2432808 w 2432808"/>
              <a:gd name="connsiteY5" fmla="*/ 973123 h 1241571"/>
              <a:gd name="connsiteX6" fmla="*/ 1140903 w 2432808"/>
              <a:gd name="connsiteY6" fmla="*/ 989901 h 1241571"/>
              <a:gd name="connsiteX7" fmla="*/ 570452 w 2432808"/>
              <a:gd name="connsiteY7" fmla="*/ 1241571 h 1241571"/>
              <a:gd name="connsiteX8" fmla="*/ 25167 w 2432808"/>
              <a:gd name="connsiteY8" fmla="*/ 1199626 h 1241571"/>
              <a:gd name="connsiteX0" fmla="*/ 16778 w 2432808"/>
              <a:gd name="connsiteY0" fmla="*/ 1258349 h 1258349"/>
              <a:gd name="connsiteX1" fmla="*/ 0 w 2432808"/>
              <a:gd name="connsiteY1" fmla="*/ 8389 h 1258349"/>
              <a:gd name="connsiteX2" fmla="*/ 545285 w 2432808"/>
              <a:gd name="connsiteY2" fmla="*/ 0 h 1258349"/>
              <a:gd name="connsiteX3" fmla="*/ 1140903 w 2432808"/>
              <a:gd name="connsiteY3" fmla="*/ 209725 h 1258349"/>
              <a:gd name="connsiteX4" fmla="*/ 2382474 w 2432808"/>
              <a:gd name="connsiteY4" fmla="*/ 184558 h 1258349"/>
              <a:gd name="connsiteX5" fmla="*/ 2432808 w 2432808"/>
              <a:gd name="connsiteY5" fmla="*/ 973123 h 1258349"/>
              <a:gd name="connsiteX6" fmla="*/ 1140903 w 2432808"/>
              <a:gd name="connsiteY6" fmla="*/ 989901 h 1258349"/>
              <a:gd name="connsiteX7" fmla="*/ 570452 w 2432808"/>
              <a:gd name="connsiteY7" fmla="*/ 1241571 h 1258349"/>
              <a:gd name="connsiteX8" fmla="*/ 16778 w 2432808"/>
              <a:gd name="connsiteY8" fmla="*/ 1258349 h 1258349"/>
              <a:gd name="connsiteX0" fmla="*/ 16778 w 2390863"/>
              <a:gd name="connsiteY0" fmla="*/ 1258349 h 1258349"/>
              <a:gd name="connsiteX1" fmla="*/ 0 w 2390863"/>
              <a:gd name="connsiteY1" fmla="*/ 8389 h 1258349"/>
              <a:gd name="connsiteX2" fmla="*/ 545285 w 2390863"/>
              <a:gd name="connsiteY2" fmla="*/ 0 h 1258349"/>
              <a:gd name="connsiteX3" fmla="*/ 1140903 w 2390863"/>
              <a:gd name="connsiteY3" fmla="*/ 209725 h 1258349"/>
              <a:gd name="connsiteX4" fmla="*/ 2382474 w 2390863"/>
              <a:gd name="connsiteY4" fmla="*/ 184558 h 1258349"/>
              <a:gd name="connsiteX5" fmla="*/ 2390863 w 2390863"/>
              <a:gd name="connsiteY5" fmla="*/ 981512 h 1258349"/>
              <a:gd name="connsiteX6" fmla="*/ 1140903 w 2390863"/>
              <a:gd name="connsiteY6" fmla="*/ 989901 h 1258349"/>
              <a:gd name="connsiteX7" fmla="*/ 570452 w 2390863"/>
              <a:gd name="connsiteY7" fmla="*/ 1241571 h 1258349"/>
              <a:gd name="connsiteX8" fmla="*/ 16778 w 2390863"/>
              <a:gd name="connsiteY8" fmla="*/ 1258349 h 1258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0863" h="1258349">
                <a:moveTo>
                  <a:pt x="16778" y="1258349"/>
                </a:moveTo>
                <a:lnTo>
                  <a:pt x="0" y="8389"/>
                </a:lnTo>
                <a:lnTo>
                  <a:pt x="545285" y="0"/>
                </a:lnTo>
                <a:lnTo>
                  <a:pt x="1140903" y="209725"/>
                </a:lnTo>
                <a:lnTo>
                  <a:pt x="2382474" y="184558"/>
                </a:lnTo>
                <a:cubicBezTo>
                  <a:pt x="2385270" y="450209"/>
                  <a:pt x="2388067" y="715861"/>
                  <a:pt x="2390863" y="981512"/>
                </a:cubicBezTo>
                <a:lnTo>
                  <a:pt x="1140903" y="989901"/>
                </a:lnTo>
                <a:lnTo>
                  <a:pt x="570452" y="1241571"/>
                </a:lnTo>
                <a:lnTo>
                  <a:pt x="16778" y="1258349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18B3C7-C172-46C0-BAC1-B7632C5AB725}"/>
              </a:ext>
            </a:extLst>
          </p:cNvPr>
          <p:cNvSpPr txBox="1"/>
          <p:nvPr/>
        </p:nvSpPr>
        <p:spPr>
          <a:xfrm>
            <a:off x="5854436" y="2388261"/>
            <a:ext cx="12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Beam expander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A183EDD-5EAB-4420-93F3-65FE852D0A44}"/>
              </a:ext>
            </a:extLst>
          </p:cNvPr>
          <p:cNvSpPr/>
          <p:nvPr/>
        </p:nvSpPr>
        <p:spPr>
          <a:xfrm rot="2672227">
            <a:off x="8074894" y="1793646"/>
            <a:ext cx="286971" cy="215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580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4652-C135-45B9-B82B-52D368166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Exciplex Co-Hosts: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C1B5A-B87D-4478-81C3-C54C1E7F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clear if lifetime differences are due to co-host properties or limited by morphological stability</a:t>
            </a:r>
          </a:p>
          <a:p>
            <a:r>
              <a:rPr lang="en-US" dirty="0"/>
              <a:t>Study wider range of co-host pairs</a:t>
            </a:r>
          </a:p>
          <a:p>
            <a:r>
              <a:rPr lang="en-US" dirty="0"/>
              <a:t>Continue studying optical degradation</a:t>
            </a:r>
          </a:p>
          <a:p>
            <a:pPr lvl="1"/>
            <a:r>
              <a:rPr lang="en-US" dirty="0"/>
              <a:t>Influence of pump wavelength (pump guest and host)</a:t>
            </a:r>
          </a:p>
          <a:p>
            <a:pPr lvl="1"/>
            <a:r>
              <a:rPr lang="en-US" dirty="0"/>
              <a:t>Influence of pump power density</a:t>
            </a:r>
          </a:p>
          <a:p>
            <a:r>
              <a:rPr lang="en-US" dirty="0"/>
              <a:t>Study role of charge carriers with single-carrier devices</a:t>
            </a:r>
          </a:p>
        </p:txBody>
      </p:sp>
    </p:spTree>
    <p:extLst>
      <p:ext uri="{BB962C8B-B14F-4D97-AF65-F5344CB8AC3E}">
        <p14:creationId xmlns:p14="http://schemas.microsoft.com/office/powerpoint/2010/main" val="2250404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32634-71F9-41E1-A3CB-C3366D8B3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with Standard Transport Layers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3A6DFC-AEA8-49C8-8685-2A0E0718A7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1791" y="4015954"/>
                <a:ext cx="8666922" cy="2159560"/>
              </a:xfrm>
            </p:spPr>
            <p:txBody>
              <a:bodyPr/>
              <a:lstStyle/>
              <a:p>
                <a:r>
                  <a:rPr lang="en-US" dirty="0"/>
                  <a:t>Efficiencies are lower across the board</a:t>
                </a:r>
              </a:p>
              <a:p>
                <a:pPr lvl="1"/>
                <a:r>
                  <a:rPr lang="en-US" dirty="0"/>
                  <a:t>May be due to too high doping of </a:t>
                </a:r>
                <a:r>
                  <a:rPr lang="en-US" dirty="0" err="1"/>
                  <a:t>Ir</a:t>
                </a:r>
                <a:r>
                  <a:rPr lang="en-US" dirty="0"/>
                  <a:t>(</a:t>
                </a:r>
                <a:r>
                  <a:rPr lang="en-US" dirty="0" err="1"/>
                  <a:t>ppy</a:t>
                </a:r>
                <a:r>
                  <a:rPr lang="en-US" baseline="-25000" dirty="0"/>
                  <a:t>)3,</a:t>
                </a:r>
                <a:r>
                  <a:rPr lang="en-US" dirty="0"/>
                  <a:t> reducing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𝑃𝐿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Host A performs significantly better</a:t>
                </a:r>
              </a:p>
              <a:p>
                <a:pPr lvl="1"/>
                <a:r>
                  <a:rPr lang="en-US" dirty="0"/>
                  <a:t>Suggests transport layers are better aligned for injecting into Host A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3A6DFC-AEA8-49C8-8685-2A0E0718A7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791" y="4015954"/>
                <a:ext cx="8666922" cy="2159560"/>
              </a:xfrm>
              <a:blipFill>
                <a:blip r:embed="rId3"/>
                <a:stretch>
                  <a:fillRect l="-774" t="-3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A3C801CC-69FE-4C96-8D7A-E611883BE56B}"/>
              </a:ext>
            </a:extLst>
          </p:cNvPr>
          <p:cNvGrpSpPr/>
          <p:nvPr/>
        </p:nvGrpSpPr>
        <p:grpSpPr>
          <a:xfrm>
            <a:off x="6732104" y="910788"/>
            <a:ext cx="2186609" cy="2699625"/>
            <a:chOff x="562623" y="3993560"/>
            <a:chExt cx="3825960" cy="26996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9598D4-2941-42EC-B2B9-D9ACA4F952E1}"/>
                </a:ext>
              </a:extLst>
            </p:cNvPr>
            <p:cNvSpPr/>
            <p:nvPr/>
          </p:nvSpPr>
          <p:spPr>
            <a:xfrm>
              <a:off x="1461576" y="3993560"/>
              <a:ext cx="2028053" cy="2743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LiF + Al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F8BED5-37FD-4E47-A459-1B1AEC9E7D7C}"/>
                </a:ext>
              </a:extLst>
            </p:cNvPr>
            <p:cNvSpPr/>
            <p:nvPr/>
          </p:nvSpPr>
          <p:spPr>
            <a:xfrm>
              <a:off x="562623" y="4940869"/>
              <a:ext cx="3825960" cy="914400"/>
            </a:xfrm>
            <a:prstGeom prst="rect">
              <a:avLst/>
            </a:prstGeom>
            <a:solidFill>
              <a:srgbClr val="D595D7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>
                  <a:solidFill>
                    <a:schemeClr val="tx1"/>
                  </a:solidFill>
                </a:rPr>
                <a:t>Host:Ir</a:t>
              </a:r>
              <a:r>
                <a:rPr lang="en-US" dirty="0">
                  <a:solidFill>
                    <a:schemeClr val="tx1"/>
                  </a:solidFill>
                </a:rPr>
                <a:t>(</a:t>
              </a:r>
              <a:r>
                <a:rPr lang="en-US" dirty="0" err="1">
                  <a:solidFill>
                    <a:schemeClr val="tx1"/>
                  </a:solidFill>
                </a:rPr>
                <a:t>ppy</a:t>
              </a:r>
              <a:r>
                <a:rPr lang="en-US" dirty="0">
                  <a:solidFill>
                    <a:schemeClr val="tx1"/>
                  </a:solidFill>
                </a:rPr>
                <a:t>)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r>
                <a:rPr lang="en-US" dirty="0">
                  <a:solidFill>
                    <a:schemeClr val="tx1"/>
                  </a:solidFill>
                </a:rPr>
                <a:t> (15%) 40 nm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20A829B-ABB3-43AA-892F-2DE7FF5ACC9F}"/>
                </a:ext>
              </a:extLst>
            </p:cNvPr>
            <p:cNvSpPr/>
            <p:nvPr/>
          </p:nvSpPr>
          <p:spPr>
            <a:xfrm>
              <a:off x="562623" y="4258798"/>
              <a:ext cx="3825960" cy="6858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TPBi 30 nm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2D65680-AE8E-476C-B14F-3D5A72E34F4D}"/>
                </a:ext>
              </a:extLst>
            </p:cNvPr>
            <p:cNvSpPr/>
            <p:nvPr/>
          </p:nvSpPr>
          <p:spPr>
            <a:xfrm>
              <a:off x="562623" y="5852258"/>
              <a:ext cx="3825960" cy="457200"/>
            </a:xfrm>
            <a:prstGeom prst="rect">
              <a:avLst/>
            </a:prstGeom>
            <a:solidFill>
              <a:srgbClr val="EE7E7E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TCTA 20 nm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535CC79-37CC-4B77-B505-6403570F84A0}"/>
                </a:ext>
              </a:extLst>
            </p:cNvPr>
            <p:cNvSpPr/>
            <p:nvPr/>
          </p:nvSpPr>
          <p:spPr>
            <a:xfrm>
              <a:off x="562623" y="6310126"/>
              <a:ext cx="3825960" cy="38305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AQ1250/ITO/Glass</a:t>
              </a:r>
            </a:p>
          </p:txBody>
        </p:sp>
      </p:grp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B1AF762-6994-417C-96DE-F4CF0ED958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0623551"/>
              </p:ext>
            </p:extLst>
          </p:nvPr>
        </p:nvGraphicFramePr>
        <p:xfrm>
          <a:off x="3074504" y="733562"/>
          <a:ext cx="3657600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4" name="Graph" r:id="rId4" imgW="3657600" imgH="3000960" progId="Origin50.Graph">
                  <p:embed/>
                </p:oleObj>
              </mc:Choice>
              <mc:Fallback>
                <p:oleObj name="Graph" r:id="rId4" imgW="365760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74504" y="733562"/>
                        <a:ext cx="3657600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5123025E-54C6-4088-94C9-2D44C3F4E8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601082"/>
              </p:ext>
            </p:extLst>
          </p:nvPr>
        </p:nvGraphicFramePr>
        <p:xfrm>
          <a:off x="200874" y="626816"/>
          <a:ext cx="3046215" cy="31238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5" name="Graph" r:id="rId6" imgW="2926080" imgH="3000960" progId="Origin50.Graph">
                  <p:embed/>
                </p:oleObj>
              </mc:Choice>
              <mc:Fallback>
                <p:oleObj name="Graph" r:id="rId6" imgW="292608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0874" y="626816"/>
                        <a:ext cx="3046215" cy="31238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412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86FBD-45FB-4308-B5A4-0270A3FC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Levels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55DCBC-A957-4667-B7D7-372843A5F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230" y="1065037"/>
            <a:ext cx="3669928" cy="3429141"/>
          </a:xfrm>
        </p:spPr>
        <p:txBody>
          <a:bodyPr>
            <a:normAutofit/>
          </a:bodyPr>
          <a:lstStyle/>
          <a:p>
            <a:r>
              <a:rPr lang="en-US" dirty="0"/>
              <a:t>LUMO of Host A and B taken as HOMO + </a:t>
            </a:r>
            <a:r>
              <a:rPr lang="en-US" dirty="0" err="1"/>
              <a:t>E</a:t>
            </a:r>
            <a:r>
              <a:rPr lang="en-US" baseline="-25000" dirty="0" err="1"/>
              <a:t>g</a:t>
            </a:r>
            <a:endParaRPr lang="en-US" dirty="0"/>
          </a:p>
          <a:p>
            <a:r>
              <a:rPr lang="en-US" dirty="0"/>
              <a:t>Reduced hole-injection barrier for TCTA/Dow A</a:t>
            </a:r>
          </a:p>
          <a:p>
            <a:pPr lvl="1"/>
            <a:r>
              <a:rPr lang="en-US" dirty="0"/>
              <a:t>May explain difference in EQE roll-up</a:t>
            </a:r>
          </a:p>
          <a:p>
            <a:r>
              <a:rPr lang="en-US" dirty="0"/>
              <a:t>Could use TAPC or NPD, which have shallower HOMOs of 5.4 – 5.5 eV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F1D96D2-04AE-4672-BA5F-EDA72C2FE8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290527"/>
              </p:ext>
            </p:extLst>
          </p:nvPr>
        </p:nvGraphicFramePr>
        <p:xfrm>
          <a:off x="243837" y="3930292"/>
          <a:ext cx="3598321" cy="2753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5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3837" y="3930292"/>
                        <a:ext cx="3598321" cy="2753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349C8EC-4949-497D-8270-B3FAFFC01A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544" y="311284"/>
            <a:ext cx="5262225" cy="35474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5D9A1A-34F2-42E6-BCAF-0AB37050639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544" y="3102767"/>
            <a:ext cx="5262225" cy="353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645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8C946-C0BC-4353-8A86-ABDFF768B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CDC3D8-E228-4F53-8BAE-7A0400429C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1791" y="3766657"/>
                <a:ext cx="8666922" cy="2810312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Lifetimes are shorter than previously, limited by transport layers</a:t>
                </a:r>
              </a:p>
              <a:p>
                <a:r>
                  <a:rPr lang="en-US" dirty="0"/>
                  <a:t>Host B shows the worst PL degradation</a:t>
                </a:r>
              </a:p>
              <a:p>
                <a:r>
                  <a:rPr lang="en-US" dirty="0"/>
                  <a:t>Host A shows the worst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𝐸𝐹</m:t>
                        </m:r>
                      </m:sub>
                    </m:sSub>
                  </m:oMath>
                </a14:m>
                <a:r>
                  <a:rPr lang="en-US" dirty="0"/>
                  <a:t> degradation</a:t>
                </a:r>
              </a:p>
              <a:p>
                <a:r>
                  <a:rPr lang="en-US" dirty="0"/>
                  <a:t>Co-Host selects the best of both hosts</a:t>
                </a:r>
              </a:p>
              <a:p>
                <a:r>
                  <a:rPr lang="en-US" dirty="0"/>
                  <a:t>Driving voltage rise appears correlated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𝐸𝐹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Could suggest that trapped charge increases polaron quenching (which is lumped in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𝐸𝐹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Or could suggest that shifting injection barriers leads to both voltage rise and exciton formation loss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DCDC3D8-E228-4F53-8BAE-7A0400429C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791" y="3766657"/>
                <a:ext cx="8666922" cy="2810312"/>
              </a:xfrm>
              <a:blipFill>
                <a:blip r:embed="rId3"/>
                <a:stretch>
                  <a:fillRect l="-633" t="-3254" b="-34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9446399-C000-4CAC-BF47-B06A5DD83E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399068"/>
              </p:ext>
            </p:extLst>
          </p:nvPr>
        </p:nvGraphicFramePr>
        <p:xfrm>
          <a:off x="6177878" y="741651"/>
          <a:ext cx="2925763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1" name="Graph" r:id="rId4" imgW="2926080" imgH="3000960" progId="Origin50.Graph">
                  <p:embed/>
                </p:oleObj>
              </mc:Choice>
              <mc:Fallback>
                <p:oleObj name="Graph" r:id="rId4" imgW="292608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77878" y="741651"/>
                        <a:ext cx="2925763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315EAEB-214F-48AF-88AE-BEBCC61C69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251182"/>
              </p:ext>
            </p:extLst>
          </p:nvPr>
        </p:nvGraphicFramePr>
        <p:xfrm>
          <a:off x="3233751" y="741652"/>
          <a:ext cx="2925763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2" name="Graph" r:id="rId6" imgW="2926080" imgH="3000960" progId="Origin50.Graph">
                  <p:embed/>
                </p:oleObj>
              </mc:Choice>
              <mc:Fallback>
                <p:oleObj name="Graph" r:id="rId6" imgW="292608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33751" y="741652"/>
                        <a:ext cx="2925763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DA60040-9669-47F1-B7AE-61D21C3F4F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86409"/>
              </p:ext>
            </p:extLst>
          </p:nvPr>
        </p:nvGraphicFramePr>
        <p:xfrm>
          <a:off x="407070" y="762207"/>
          <a:ext cx="2925763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3" name="Graph" r:id="rId8" imgW="2926080" imgH="3000960" progId="Origin50.Graph">
                  <p:embed/>
                </p:oleObj>
              </mc:Choice>
              <mc:Fallback>
                <p:oleObj name="Graph" r:id="rId8" imgW="292608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7070" y="762207"/>
                        <a:ext cx="2925763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D2122F4-6784-4E6A-AB62-F6FC91830082}"/>
                  </a:ext>
                </a:extLst>
              </p:cNvPr>
              <p:cNvSpPr txBox="1"/>
              <p:nvPr/>
            </p:nvSpPr>
            <p:spPr>
              <a:xfrm>
                <a:off x="6432584" y="182474"/>
                <a:ext cx="2486129" cy="7671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𝑝𝑢𝑚𝑝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=473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𝑛𝑚</m:t>
                      </m:r>
                    </m:oMath>
                  </m:oMathPara>
                </a14:m>
                <a:endParaRPr lang="en-US" sz="24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=5,000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𝑐𝑑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/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D2122F4-6784-4E6A-AB62-F6FC918300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2584" y="182474"/>
                <a:ext cx="2486129" cy="767198"/>
              </a:xfrm>
              <a:prstGeom prst="rect">
                <a:avLst/>
              </a:prstGeom>
              <a:blipFill>
                <a:blip r:embed="rId10"/>
                <a:stretch>
                  <a:fillRect l="-1961" r="-490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22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Triplet Energies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791" y="914400"/>
            <a:ext cx="4651513" cy="5261113"/>
          </a:xfrm>
        </p:spPr>
        <p:txBody>
          <a:bodyPr/>
          <a:lstStyle/>
          <a:p>
            <a:r>
              <a:rPr lang="en-US" dirty="0"/>
              <a:t>We are now able to measure triplet emission</a:t>
            </a:r>
          </a:p>
          <a:p>
            <a:r>
              <a:rPr lang="en-US" dirty="0"/>
              <a:t>Delayed phosphorescence spectra</a:t>
            </a:r>
          </a:p>
          <a:p>
            <a:pPr lvl="1"/>
            <a:r>
              <a:rPr lang="en-US" dirty="0"/>
              <a:t>10 K </a:t>
            </a:r>
            <a:r>
              <a:rPr lang="en-US" dirty="0" err="1"/>
              <a:t>Cryo</a:t>
            </a:r>
            <a:r>
              <a:rPr lang="en-US" dirty="0"/>
              <a:t> Station</a:t>
            </a:r>
          </a:p>
          <a:p>
            <a:pPr lvl="1"/>
            <a:r>
              <a:rPr lang="en-US" dirty="0"/>
              <a:t>5 </a:t>
            </a:r>
            <a:r>
              <a:rPr lang="en-US" dirty="0" err="1"/>
              <a:t>ms</a:t>
            </a:r>
            <a:r>
              <a:rPr lang="en-US" dirty="0"/>
              <a:t> after excitation</a:t>
            </a:r>
          </a:p>
          <a:p>
            <a:pPr lvl="1"/>
            <a:r>
              <a:rPr lang="en-US" dirty="0"/>
              <a:t>Similar turn on</a:t>
            </a:r>
          </a:p>
          <a:p>
            <a:pPr lvl="2"/>
            <a:r>
              <a:rPr lang="en-US" dirty="0"/>
              <a:t>~2.6 eV</a:t>
            </a:r>
          </a:p>
          <a:p>
            <a:pPr lvl="1"/>
            <a:r>
              <a:rPr lang="en-US" dirty="0"/>
              <a:t>Host B has less pronounced features</a:t>
            </a:r>
          </a:p>
          <a:p>
            <a:pPr lvl="1"/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826985"/>
              </p:ext>
            </p:extLst>
          </p:nvPr>
        </p:nvGraphicFramePr>
        <p:xfrm>
          <a:off x="4267959" y="1907741"/>
          <a:ext cx="4876041" cy="3731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1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7959" y="1907741"/>
                        <a:ext cx="4876041" cy="3731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5347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EDEE6-59DD-4523-8B46-88B8CDFBB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 on Role of Host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31A1B-45BF-4398-A285-3C2CD9541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339" y="4465259"/>
            <a:ext cx="8666922" cy="2354093"/>
          </a:xfrm>
        </p:spPr>
        <p:txBody>
          <a:bodyPr>
            <a:normAutofit/>
          </a:bodyPr>
          <a:lstStyle/>
          <a:p>
            <a:r>
              <a:rPr lang="en-US" dirty="0"/>
              <a:t>Host A slows down hole transport/injection into the EML</a:t>
            </a:r>
          </a:p>
          <a:p>
            <a:pPr lvl="1"/>
            <a:r>
              <a:rPr lang="en-US" dirty="0"/>
              <a:t>Improves charge balance and broadens recombination zone</a:t>
            </a:r>
          </a:p>
          <a:p>
            <a:r>
              <a:rPr lang="en-US" dirty="0"/>
              <a:t>Next steps:</a:t>
            </a:r>
          </a:p>
          <a:p>
            <a:pPr lvl="1"/>
            <a:r>
              <a:rPr lang="en-US" dirty="0"/>
              <a:t>Measure lifetime of devices with low concentration of </a:t>
            </a:r>
            <a:r>
              <a:rPr lang="en-US" dirty="0" err="1"/>
              <a:t>Ir</a:t>
            </a:r>
            <a:r>
              <a:rPr lang="en-US" dirty="0"/>
              <a:t>(</a:t>
            </a:r>
            <a:r>
              <a:rPr lang="en-US" dirty="0" err="1"/>
              <a:t>ppy</a:t>
            </a:r>
            <a:r>
              <a:rPr lang="en-US" dirty="0"/>
              <a:t>)</a:t>
            </a:r>
            <a:r>
              <a:rPr lang="en-US" baseline="-25000" dirty="0"/>
              <a:t>3</a:t>
            </a:r>
          </a:p>
          <a:p>
            <a:pPr lvl="1"/>
            <a:r>
              <a:rPr lang="en-US" dirty="0"/>
              <a:t>Measure mobility of Host A and Host B</a:t>
            </a:r>
          </a:p>
          <a:p>
            <a:pPr lvl="1"/>
            <a:r>
              <a:rPr lang="en-US" dirty="0"/>
              <a:t>Measure recombination zone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37D20D7-2967-4DF8-8950-D032A1E52A19}"/>
              </a:ext>
            </a:extLst>
          </p:cNvPr>
          <p:cNvGrpSpPr/>
          <p:nvPr/>
        </p:nvGrpSpPr>
        <p:grpSpPr>
          <a:xfrm>
            <a:off x="5622690" y="831589"/>
            <a:ext cx="2380092" cy="3228286"/>
            <a:chOff x="2919112" y="1101103"/>
            <a:chExt cx="2380092" cy="322828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F3D3EA1-5570-4CC7-AA15-489DDDA33FF8}"/>
                </a:ext>
              </a:extLst>
            </p:cNvPr>
            <p:cNvSpPr/>
            <p:nvPr/>
          </p:nvSpPr>
          <p:spPr>
            <a:xfrm>
              <a:off x="3386193" y="2043389"/>
              <a:ext cx="1899863" cy="228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A74CD37-F2F3-4BE2-B04B-848376F6C253}"/>
                </a:ext>
              </a:extLst>
            </p:cNvPr>
            <p:cNvSpPr/>
            <p:nvPr/>
          </p:nvSpPr>
          <p:spPr>
            <a:xfrm>
              <a:off x="2959449" y="1673866"/>
              <a:ext cx="1846599" cy="2286000"/>
            </a:xfrm>
            <a:prstGeom prst="rect">
              <a:avLst/>
            </a:prstGeom>
            <a:solidFill>
              <a:srgbClr val="EE7E7E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5B7172-5189-4D1F-8AB1-DAF465940063}"/>
                </a:ext>
              </a:extLst>
            </p:cNvPr>
            <p:cNvSpPr/>
            <p:nvPr/>
          </p:nvSpPr>
          <p:spPr>
            <a:xfrm>
              <a:off x="3389416" y="2046240"/>
              <a:ext cx="1421550" cy="1920332"/>
            </a:xfrm>
            <a:prstGeom prst="rect">
              <a:avLst/>
            </a:prstGeom>
            <a:solidFill>
              <a:srgbClr val="DF96E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7FBF08E-42BE-4875-B4C9-0D19D3705CB7}"/>
                </a:ext>
              </a:extLst>
            </p:cNvPr>
            <p:cNvSpPr/>
            <p:nvPr/>
          </p:nvSpPr>
          <p:spPr>
            <a:xfrm>
              <a:off x="3399120" y="4019971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00AB174-99C1-432A-B9B8-CCDA5EE36244}"/>
                </a:ext>
              </a:extLst>
            </p:cNvPr>
            <p:cNvSpPr/>
            <p:nvPr/>
          </p:nvSpPr>
          <p:spPr>
            <a:xfrm>
              <a:off x="4237979" y="1843371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0D5872-28F3-4792-80EF-BB61B681D644}"/>
                </a:ext>
              </a:extLst>
            </p:cNvPr>
            <p:cNvSpPr/>
            <p:nvPr/>
          </p:nvSpPr>
          <p:spPr>
            <a:xfrm rot="1500000">
              <a:off x="3989818" y="2894953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CFD96AF-DEEC-448B-B88D-9CA64C45AF7B}"/>
                </a:ext>
              </a:extLst>
            </p:cNvPr>
            <p:cNvSpPr/>
            <p:nvPr/>
          </p:nvSpPr>
          <p:spPr>
            <a:xfrm rot="20100000" flipH="1">
              <a:off x="3913042" y="2290225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128C213-6CC6-430C-8D21-BBA6E1FF566C}"/>
                </a:ext>
              </a:extLst>
            </p:cNvPr>
            <p:cNvSpPr/>
            <p:nvPr/>
          </p:nvSpPr>
          <p:spPr>
            <a:xfrm>
              <a:off x="4408425" y="1933121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DAC9994-99C3-4C99-89A5-0F5F6B2C4D8D}"/>
                </a:ext>
              </a:extLst>
            </p:cNvPr>
            <p:cNvSpPr/>
            <p:nvPr/>
          </p:nvSpPr>
          <p:spPr>
            <a:xfrm>
              <a:off x="4461206" y="1763616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B3BD082-B4B1-431F-8A1D-97AFE092C6BF}"/>
                </a:ext>
              </a:extLst>
            </p:cNvPr>
            <p:cNvSpPr/>
            <p:nvPr/>
          </p:nvSpPr>
          <p:spPr>
            <a:xfrm>
              <a:off x="4613606" y="1916016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8B75757-FF35-4A10-BBF3-BAD69CE87D54}"/>
                </a:ext>
              </a:extLst>
            </p:cNvPr>
            <p:cNvSpPr/>
            <p:nvPr/>
          </p:nvSpPr>
          <p:spPr>
            <a:xfrm>
              <a:off x="4868443" y="1866005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DADEEAE-98F7-471D-9FD7-6E8B265DAF6D}"/>
                </a:ext>
              </a:extLst>
            </p:cNvPr>
            <p:cNvSpPr/>
            <p:nvPr/>
          </p:nvSpPr>
          <p:spPr>
            <a:xfrm>
              <a:off x="4033512" y="192584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32BAF8B-4FCD-4980-8615-7DB4BD8CB0EA}"/>
                </a:ext>
              </a:extLst>
            </p:cNvPr>
            <p:cNvSpPr/>
            <p:nvPr/>
          </p:nvSpPr>
          <p:spPr>
            <a:xfrm>
              <a:off x="3127677" y="3956579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7928ED-5984-48B8-B4ED-D93783513024}"/>
                </a:ext>
              </a:extLst>
            </p:cNvPr>
            <p:cNvSpPr/>
            <p:nvPr/>
          </p:nvSpPr>
          <p:spPr>
            <a:xfrm>
              <a:off x="4550545" y="3963699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B64D846-9372-4B73-BE0C-545F16887349}"/>
                </a:ext>
              </a:extLst>
            </p:cNvPr>
            <p:cNvSpPr/>
            <p:nvPr/>
          </p:nvSpPr>
          <p:spPr>
            <a:xfrm>
              <a:off x="3669979" y="3999385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EDEA78B-709B-4695-A0A4-87433DEAC940}"/>
                </a:ext>
              </a:extLst>
            </p:cNvPr>
            <p:cNvSpPr/>
            <p:nvPr/>
          </p:nvSpPr>
          <p:spPr>
            <a:xfrm>
              <a:off x="4033512" y="3925832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0F17EA-DAEF-46B3-9445-9D7E1864EE52}"/>
                </a:ext>
              </a:extLst>
            </p:cNvPr>
            <p:cNvSpPr/>
            <p:nvPr/>
          </p:nvSpPr>
          <p:spPr>
            <a:xfrm>
              <a:off x="4273826" y="397136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1EF5D59-C627-4706-8F1E-8F7D5BD1D566}"/>
                </a:ext>
              </a:extLst>
            </p:cNvPr>
            <p:cNvSpPr/>
            <p:nvPr/>
          </p:nvSpPr>
          <p:spPr>
            <a:xfrm>
              <a:off x="3522715" y="3856025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342E0D1-7024-46D2-924E-C3F4A9956017}"/>
                </a:ext>
              </a:extLst>
            </p:cNvPr>
            <p:cNvSpPr/>
            <p:nvPr/>
          </p:nvSpPr>
          <p:spPr>
            <a:xfrm>
              <a:off x="3851746" y="3912420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57388F3-C2AC-4E19-8462-4CAEE8119FC2}"/>
                </a:ext>
              </a:extLst>
            </p:cNvPr>
            <p:cNvSpPr/>
            <p:nvPr/>
          </p:nvSpPr>
          <p:spPr>
            <a:xfrm>
              <a:off x="3606101" y="1782186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77E1857-D1EC-439D-A172-DB8C02367ADA}"/>
                </a:ext>
              </a:extLst>
            </p:cNvPr>
            <p:cNvSpPr/>
            <p:nvPr/>
          </p:nvSpPr>
          <p:spPr>
            <a:xfrm>
              <a:off x="3465032" y="192584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2C64A76-495C-49AC-A975-33DB2737192B}"/>
                </a:ext>
              </a:extLst>
            </p:cNvPr>
            <p:cNvSpPr/>
            <p:nvPr/>
          </p:nvSpPr>
          <p:spPr>
            <a:xfrm>
              <a:off x="3943540" y="3487122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B98671E-B45D-44B8-A7D8-B18300F77AF3}"/>
                </a:ext>
              </a:extLst>
            </p:cNvPr>
            <p:cNvSpPr/>
            <p:nvPr/>
          </p:nvSpPr>
          <p:spPr>
            <a:xfrm>
              <a:off x="4168674" y="3427115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4B1B9A9-9BE6-4A42-8926-6AEDB1A22F4E}"/>
                </a:ext>
              </a:extLst>
            </p:cNvPr>
            <p:cNvSpPr/>
            <p:nvPr/>
          </p:nvSpPr>
          <p:spPr>
            <a:xfrm>
              <a:off x="4397530" y="3452027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972DF7D-6685-4BB1-BC5A-BD48C958649C}"/>
                </a:ext>
              </a:extLst>
            </p:cNvPr>
            <p:cNvSpPr/>
            <p:nvPr/>
          </p:nvSpPr>
          <p:spPr>
            <a:xfrm>
              <a:off x="3761342" y="3407798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B012150-737D-4404-BD88-CA151FC58869}"/>
                </a:ext>
              </a:extLst>
            </p:cNvPr>
            <p:cNvSpPr/>
            <p:nvPr/>
          </p:nvSpPr>
          <p:spPr>
            <a:xfrm>
              <a:off x="3551520" y="3452413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6A45D23-A61A-4254-8AF3-3ED11B7A2D50}"/>
                </a:ext>
              </a:extLst>
            </p:cNvPr>
            <p:cNvSpPr/>
            <p:nvPr/>
          </p:nvSpPr>
          <p:spPr>
            <a:xfrm>
              <a:off x="3353194" y="338807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316DA98-2A26-466D-8EFF-DB5ACF04C3F2}"/>
                </a:ext>
              </a:extLst>
            </p:cNvPr>
            <p:cNvSpPr/>
            <p:nvPr/>
          </p:nvSpPr>
          <p:spPr>
            <a:xfrm>
              <a:off x="3127677" y="410429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460D6A4-2C6C-4666-A2BF-3A3AE9E884B2}"/>
                </a:ext>
              </a:extLst>
            </p:cNvPr>
            <p:cNvSpPr/>
            <p:nvPr/>
          </p:nvSpPr>
          <p:spPr>
            <a:xfrm>
              <a:off x="3882652" y="176646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31C0F47-E830-4AF6-AFA2-2E1EE14E61CF}"/>
                </a:ext>
              </a:extLst>
            </p:cNvPr>
            <p:cNvSpPr/>
            <p:nvPr/>
          </p:nvSpPr>
          <p:spPr>
            <a:xfrm>
              <a:off x="3714845" y="1928985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B5BD66C-A2E8-4EC5-92B7-CD6609E63349}"/>
                </a:ext>
              </a:extLst>
            </p:cNvPr>
            <p:cNvCxnSpPr/>
            <p:nvPr/>
          </p:nvCxnSpPr>
          <p:spPr>
            <a:xfrm>
              <a:off x="3399120" y="1904212"/>
              <a:ext cx="1393580" cy="0"/>
            </a:xfrm>
            <a:prstGeom prst="line">
              <a:avLst/>
            </a:prstGeom>
            <a:ln w="38100">
              <a:solidFill>
                <a:srgbClr val="12FF1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40A7E18-6711-4D76-8260-EFF97194F88F}"/>
                </a:ext>
              </a:extLst>
            </p:cNvPr>
            <p:cNvCxnSpPr/>
            <p:nvPr/>
          </p:nvCxnSpPr>
          <p:spPr>
            <a:xfrm>
              <a:off x="3386193" y="3358878"/>
              <a:ext cx="1419855" cy="0"/>
            </a:xfrm>
            <a:prstGeom prst="line">
              <a:avLst/>
            </a:prstGeom>
            <a:ln w="38100">
              <a:solidFill>
                <a:srgbClr val="12FF1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597CF68-AB0E-44A7-81B3-AFE46B2876AE}"/>
                </a:ext>
              </a:extLst>
            </p:cNvPr>
            <p:cNvSpPr/>
            <p:nvPr/>
          </p:nvSpPr>
          <p:spPr>
            <a:xfrm rot="1500000">
              <a:off x="3538769" y="2565977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D3CA488-0DE2-4785-BD1F-F6337BA3D9AA}"/>
                </a:ext>
              </a:extLst>
            </p:cNvPr>
            <p:cNvSpPr/>
            <p:nvPr/>
          </p:nvSpPr>
          <p:spPr>
            <a:xfrm rot="20100000" flipH="1">
              <a:off x="4429383" y="2317747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62379FD-FCA6-4287-80FE-9600D5B04ECF}"/>
                </a:ext>
              </a:extLst>
            </p:cNvPr>
            <p:cNvSpPr/>
            <p:nvPr/>
          </p:nvSpPr>
          <p:spPr>
            <a:xfrm rot="20100000" flipH="1">
              <a:off x="4522432" y="2991248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B45A367-3512-489A-BE11-E24B43FEFC7D}"/>
                </a:ext>
              </a:extLst>
            </p:cNvPr>
            <p:cNvSpPr/>
            <p:nvPr/>
          </p:nvSpPr>
          <p:spPr>
            <a:xfrm>
              <a:off x="4389152" y="410429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7890C2-C49E-49F6-9097-38254DBD6346}"/>
                </a:ext>
              </a:extLst>
            </p:cNvPr>
            <p:cNvSpPr/>
            <p:nvPr/>
          </p:nvSpPr>
          <p:spPr>
            <a:xfrm>
              <a:off x="2919112" y="3872901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AB32BAC-D4D6-42CC-90BC-3E096DBCEB13}"/>
                </a:ext>
              </a:extLst>
            </p:cNvPr>
            <p:cNvSpPr/>
            <p:nvPr/>
          </p:nvSpPr>
          <p:spPr>
            <a:xfrm>
              <a:off x="5089382" y="1914804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D32700-C37C-4333-A33A-553CCE9028FB}"/>
                </a:ext>
              </a:extLst>
            </p:cNvPr>
            <p:cNvSpPr/>
            <p:nvPr/>
          </p:nvSpPr>
          <p:spPr>
            <a:xfrm>
              <a:off x="4565056" y="3445900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1D65D90-039E-45A3-B958-32F6617C7706}"/>
                </a:ext>
              </a:extLst>
            </p:cNvPr>
            <p:cNvSpPr txBox="1"/>
            <p:nvPr/>
          </p:nvSpPr>
          <p:spPr>
            <a:xfrm>
              <a:off x="3567141" y="1101103"/>
              <a:ext cx="11529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Host A+B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1FE33DA-07E9-4B5E-BC38-961FAE3C44C6}"/>
              </a:ext>
            </a:extLst>
          </p:cNvPr>
          <p:cNvGrpSpPr/>
          <p:nvPr/>
        </p:nvGrpSpPr>
        <p:grpSpPr>
          <a:xfrm>
            <a:off x="1731989" y="831589"/>
            <a:ext cx="2006125" cy="3356713"/>
            <a:chOff x="1094392" y="1106496"/>
            <a:chExt cx="2006125" cy="33567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8504E79-1E29-4694-905A-F8A1ED7260DA}"/>
                </a:ext>
              </a:extLst>
            </p:cNvPr>
            <p:cNvSpPr/>
            <p:nvPr/>
          </p:nvSpPr>
          <p:spPr>
            <a:xfrm>
              <a:off x="2094677" y="2011333"/>
              <a:ext cx="1005840" cy="2286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9DFFCAC-670E-453D-A85E-C1ECB9E48F25}"/>
                </a:ext>
              </a:extLst>
            </p:cNvPr>
            <p:cNvSpPr/>
            <p:nvPr/>
          </p:nvSpPr>
          <p:spPr>
            <a:xfrm>
              <a:off x="1094392" y="1642001"/>
              <a:ext cx="1005840" cy="2286000"/>
            </a:xfrm>
            <a:prstGeom prst="rect">
              <a:avLst/>
            </a:prstGeom>
            <a:solidFill>
              <a:srgbClr val="EE7E7E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8FCC16E-1F8E-4B80-B7AA-D275C0EB7CCE}"/>
                </a:ext>
              </a:extLst>
            </p:cNvPr>
            <p:cNvSpPr/>
            <p:nvPr/>
          </p:nvSpPr>
          <p:spPr>
            <a:xfrm>
              <a:off x="1379689" y="3948587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D61123C-D755-41D8-BAA9-14B4B4C28B74}"/>
                </a:ext>
              </a:extLst>
            </p:cNvPr>
            <p:cNvSpPr/>
            <p:nvPr/>
          </p:nvSpPr>
          <p:spPr>
            <a:xfrm>
              <a:off x="2218548" y="177198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B6C3091-CC2B-463F-85CA-D3BA72497621}"/>
                </a:ext>
              </a:extLst>
            </p:cNvPr>
            <p:cNvSpPr/>
            <p:nvPr/>
          </p:nvSpPr>
          <p:spPr>
            <a:xfrm rot="1500000">
              <a:off x="1896454" y="2935235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039D0D4-73FB-49A5-BAB0-1422ED36BE3F}"/>
                </a:ext>
              </a:extLst>
            </p:cNvPr>
            <p:cNvSpPr/>
            <p:nvPr/>
          </p:nvSpPr>
          <p:spPr>
            <a:xfrm rot="20100000" flipH="1">
              <a:off x="1890738" y="2527197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D242E56-890D-42E0-96C7-99C39AE3076F}"/>
                </a:ext>
              </a:extLst>
            </p:cNvPr>
            <p:cNvSpPr/>
            <p:nvPr/>
          </p:nvSpPr>
          <p:spPr>
            <a:xfrm rot="1500000">
              <a:off x="1654771" y="2218266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29F5412-7B27-44DB-85D7-00D341391FD1}"/>
                </a:ext>
              </a:extLst>
            </p:cNvPr>
            <p:cNvSpPr/>
            <p:nvPr/>
          </p:nvSpPr>
          <p:spPr>
            <a:xfrm>
              <a:off x="2133931" y="164458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601A32E-AA3B-4781-833E-A94EE7207093}"/>
                </a:ext>
              </a:extLst>
            </p:cNvPr>
            <p:cNvSpPr/>
            <p:nvPr/>
          </p:nvSpPr>
          <p:spPr>
            <a:xfrm>
              <a:off x="2441775" y="1692232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7E37BD0-9320-4D01-8E07-F4FA99CA0C71}"/>
                </a:ext>
              </a:extLst>
            </p:cNvPr>
            <p:cNvSpPr/>
            <p:nvPr/>
          </p:nvSpPr>
          <p:spPr>
            <a:xfrm>
              <a:off x="2594175" y="1844632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8C889DE-2279-4886-94D9-C7273F196F29}"/>
                </a:ext>
              </a:extLst>
            </p:cNvPr>
            <p:cNvSpPr/>
            <p:nvPr/>
          </p:nvSpPr>
          <p:spPr>
            <a:xfrm>
              <a:off x="2849816" y="177580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5E14CC50-A455-4935-93D2-89F587A34605}"/>
                </a:ext>
              </a:extLst>
            </p:cNvPr>
            <p:cNvSpPr/>
            <p:nvPr/>
          </p:nvSpPr>
          <p:spPr>
            <a:xfrm>
              <a:off x="1926177" y="1723118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62AE4D1-6F4A-4418-A392-92AF54630D13}"/>
                </a:ext>
              </a:extLst>
            </p:cNvPr>
            <p:cNvSpPr/>
            <p:nvPr/>
          </p:nvSpPr>
          <p:spPr>
            <a:xfrm>
              <a:off x="1108443" y="3945947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66A38A9C-DA4D-4E43-8717-0B69F8C28301}"/>
                </a:ext>
              </a:extLst>
            </p:cNvPr>
            <p:cNvSpPr/>
            <p:nvPr/>
          </p:nvSpPr>
          <p:spPr>
            <a:xfrm>
              <a:off x="1987466" y="4227153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0656EDB-D9E1-459B-8FED-ED2AFF329E57}"/>
                </a:ext>
              </a:extLst>
            </p:cNvPr>
            <p:cNvSpPr/>
            <p:nvPr/>
          </p:nvSpPr>
          <p:spPr>
            <a:xfrm>
              <a:off x="1650548" y="3928001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787F156-B51B-4531-89F0-89AAA36AFBB6}"/>
                </a:ext>
              </a:extLst>
            </p:cNvPr>
            <p:cNvSpPr/>
            <p:nvPr/>
          </p:nvSpPr>
          <p:spPr>
            <a:xfrm>
              <a:off x="1837763" y="410821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66737EE0-ABDE-43F7-91BF-0E3BF48A95EA}"/>
                </a:ext>
              </a:extLst>
            </p:cNvPr>
            <p:cNvSpPr/>
            <p:nvPr/>
          </p:nvSpPr>
          <p:spPr>
            <a:xfrm>
              <a:off x="1871462" y="3969293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CE5A6680-C92A-4752-BCFA-E39BAB012E73}"/>
                </a:ext>
              </a:extLst>
            </p:cNvPr>
            <p:cNvSpPr/>
            <p:nvPr/>
          </p:nvSpPr>
          <p:spPr>
            <a:xfrm>
              <a:off x="1532089" y="4100987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5F31D64-72FD-4F1C-AF7C-5FA2E8A24C10}"/>
                </a:ext>
              </a:extLst>
            </p:cNvPr>
            <p:cNvSpPr/>
            <p:nvPr/>
          </p:nvSpPr>
          <p:spPr>
            <a:xfrm>
              <a:off x="1684489" y="4253387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BCE9A5C-9985-42FB-A908-4FA8581CD97B}"/>
                </a:ext>
              </a:extLst>
            </p:cNvPr>
            <p:cNvSpPr/>
            <p:nvPr/>
          </p:nvSpPr>
          <p:spPr>
            <a:xfrm>
              <a:off x="2284661" y="1583931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2F616776-5892-485E-A82B-D757B334F6A7}"/>
                </a:ext>
              </a:extLst>
            </p:cNvPr>
            <p:cNvSpPr/>
            <p:nvPr/>
          </p:nvSpPr>
          <p:spPr>
            <a:xfrm>
              <a:off x="2044332" y="1530703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EA3E145-261A-4ABA-9188-70B22584829A}"/>
                </a:ext>
              </a:extLst>
            </p:cNvPr>
            <p:cNvSpPr/>
            <p:nvPr/>
          </p:nvSpPr>
          <p:spPr>
            <a:xfrm>
              <a:off x="1439999" y="3339866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1A80CC9-764C-418E-877B-92943101851F}"/>
                </a:ext>
              </a:extLst>
            </p:cNvPr>
            <p:cNvSpPr/>
            <p:nvPr/>
          </p:nvSpPr>
          <p:spPr>
            <a:xfrm>
              <a:off x="1692680" y="3322499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B546218-9D92-4183-B596-2C0AD44B8EB5}"/>
                </a:ext>
              </a:extLst>
            </p:cNvPr>
            <p:cNvSpPr/>
            <p:nvPr/>
          </p:nvSpPr>
          <p:spPr>
            <a:xfrm>
              <a:off x="1894311" y="3365369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E12DC70-5028-4A8D-8B7B-EDE049AFAA1F}"/>
                </a:ext>
              </a:extLst>
            </p:cNvPr>
            <p:cNvSpPr/>
            <p:nvPr/>
          </p:nvSpPr>
          <p:spPr>
            <a:xfrm>
              <a:off x="1220133" y="3365369"/>
              <a:ext cx="209822" cy="209822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E745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C93DCF65-DCF3-49A9-9CBC-056DDC1B7B06}"/>
                </a:ext>
              </a:extLst>
            </p:cNvPr>
            <p:cNvSpPr txBox="1"/>
            <p:nvPr/>
          </p:nvSpPr>
          <p:spPr>
            <a:xfrm>
              <a:off x="1653795" y="110649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Host B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54CAD32-5AF1-40E1-86DA-1F3FFFC83A2B}"/>
                </a:ext>
              </a:extLst>
            </p:cNvPr>
            <p:cNvSpPr/>
            <p:nvPr/>
          </p:nvSpPr>
          <p:spPr>
            <a:xfrm>
              <a:off x="1833960" y="1587827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358BE82-462A-4F2A-8326-1E8547D2C0B2}"/>
                </a:ext>
              </a:extLst>
            </p:cNvPr>
            <p:cNvSpPr/>
            <p:nvPr/>
          </p:nvSpPr>
          <p:spPr>
            <a:xfrm>
              <a:off x="1701533" y="1703880"/>
              <a:ext cx="209822" cy="209822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9D0EDD9-850D-4FEF-AA45-89500E26C705}"/>
                </a:ext>
              </a:extLst>
            </p:cNvPr>
            <p:cNvSpPr/>
            <p:nvPr/>
          </p:nvSpPr>
          <p:spPr>
            <a:xfrm rot="1500000">
              <a:off x="1687424" y="2651723"/>
              <a:ext cx="228600" cy="365760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4D95947-F024-48DB-9F8A-249CF91D9174}"/>
                </a:ext>
              </a:extLst>
            </p:cNvPr>
            <p:cNvCxnSpPr/>
            <p:nvPr/>
          </p:nvCxnSpPr>
          <p:spPr>
            <a:xfrm>
              <a:off x="1098176" y="1870373"/>
              <a:ext cx="1007095" cy="0"/>
            </a:xfrm>
            <a:prstGeom prst="line">
              <a:avLst/>
            </a:prstGeom>
            <a:ln w="38100">
              <a:solidFill>
                <a:srgbClr val="12FF1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261E3F3-1C13-4D29-AA06-62C55BDC7C7B}"/>
                </a:ext>
              </a:extLst>
            </p:cNvPr>
            <p:cNvCxnSpPr/>
            <p:nvPr/>
          </p:nvCxnSpPr>
          <p:spPr>
            <a:xfrm>
              <a:off x="1094392" y="3327990"/>
              <a:ext cx="1005840" cy="0"/>
            </a:xfrm>
            <a:prstGeom prst="line">
              <a:avLst/>
            </a:prstGeom>
            <a:ln w="38100">
              <a:solidFill>
                <a:srgbClr val="12FF1F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516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Comparisons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want to look at the importance of host on lifetime</a:t>
                </a:r>
              </a:p>
              <a:p>
                <a:pPr lvl="1"/>
                <a:r>
                  <a:rPr lang="en-US" dirty="0"/>
                  <a:t>What properties of the host affect device lifetime?</a:t>
                </a:r>
              </a:p>
              <a:p>
                <a:pPr lvl="1"/>
                <a:r>
                  <a:rPr lang="en-US" dirty="0"/>
                  <a:t>Will we see changes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𝑃𝐿</m:t>
                        </m:r>
                      </m:sub>
                    </m:sSub>
                  </m:oMath>
                </a14:m>
                <a:r>
                  <a:rPr lang="en-US" dirty="0"/>
                  <a:t> or exciton formation efficiency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/>
                  <a:t>)?</a:t>
                </a:r>
              </a:p>
              <a:p>
                <a:pPr lvl="1"/>
                <a:r>
                  <a:rPr lang="en-US" dirty="0"/>
                  <a:t>Can we predict these changes based on properties of molecules?</a:t>
                </a:r>
              </a:p>
              <a:p>
                <a:r>
                  <a:rPr lang="en-US" dirty="0"/>
                  <a:t>Will look at the carbazole family of hosts as a preliminary study</a:t>
                </a:r>
              </a:p>
              <a:p>
                <a:pPr lvl="1"/>
                <a:r>
                  <a:rPr lang="en-US" dirty="0"/>
                  <a:t>Multiple close analogues readily available - Start with CBP and mCP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74" t="-1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6234236" y="5738004"/>
            <a:ext cx="2781300" cy="368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ITO/Glass</a:t>
            </a:r>
          </a:p>
        </p:txBody>
      </p:sp>
      <p:sp>
        <p:nvSpPr>
          <p:cNvPr id="5" name="Rectangle 4"/>
          <p:cNvSpPr/>
          <p:nvPr/>
        </p:nvSpPr>
        <p:spPr>
          <a:xfrm>
            <a:off x="6659686" y="5369704"/>
            <a:ext cx="1930400" cy="368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TCTA – 40 nm</a:t>
            </a:r>
          </a:p>
        </p:txBody>
      </p:sp>
      <p:sp>
        <p:nvSpPr>
          <p:cNvPr id="6" name="Rectangle 5"/>
          <p:cNvSpPr/>
          <p:nvPr/>
        </p:nvSpPr>
        <p:spPr>
          <a:xfrm>
            <a:off x="6659686" y="5001404"/>
            <a:ext cx="1930400" cy="368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ysClr val="windowText" lastClr="000000"/>
                </a:solidFill>
              </a:rPr>
              <a:t>Host:Irppy</a:t>
            </a:r>
            <a:r>
              <a:rPr lang="en-US" sz="1200" dirty="0">
                <a:solidFill>
                  <a:sysClr val="windowText" lastClr="000000"/>
                </a:solidFill>
              </a:rPr>
              <a:t> 6%– 20 nm</a:t>
            </a:r>
          </a:p>
        </p:txBody>
      </p:sp>
      <p:sp>
        <p:nvSpPr>
          <p:cNvPr id="7" name="Rectangle 6"/>
          <p:cNvSpPr/>
          <p:nvPr/>
        </p:nvSpPr>
        <p:spPr>
          <a:xfrm>
            <a:off x="6659686" y="4633104"/>
            <a:ext cx="1930400" cy="368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TPBi– 40 nm</a:t>
            </a:r>
          </a:p>
        </p:txBody>
      </p:sp>
      <p:sp>
        <p:nvSpPr>
          <p:cNvPr id="8" name="Rectangle 7"/>
          <p:cNvSpPr/>
          <p:nvPr/>
        </p:nvSpPr>
        <p:spPr>
          <a:xfrm>
            <a:off x="6659686" y="4264804"/>
            <a:ext cx="1930400" cy="368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LiF</a:t>
            </a:r>
            <a:r>
              <a:rPr lang="en-US" dirty="0">
                <a:solidFill>
                  <a:sysClr val="windowText" lastClr="000000"/>
                </a:solidFill>
              </a:rPr>
              <a:t>/Al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734391" y="3819663"/>
          <a:ext cx="2178050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4" name="CS ChemDraw Drawing" r:id="rId4" imgW="2177684" imgH="982598" progId="ChemDraw.Document.6.0">
                  <p:embed/>
                </p:oleObj>
              </mc:Choice>
              <mc:Fallback>
                <p:oleObj name="CS ChemDraw Drawing" r:id="rId4" imgW="2177684" imgH="982598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4391" y="3819663"/>
                        <a:ext cx="2178050" cy="982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205665"/>
              </p:ext>
            </p:extLst>
          </p:nvPr>
        </p:nvGraphicFramePr>
        <p:xfrm>
          <a:off x="337487" y="5661368"/>
          <a:ext cx="2042739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5" name="CS ChemDraw Drawing" r:id="rId6" imgW="2381573" imgH="1294992" progId="ChemDraw.Document.6.0">
                  <p:embed/>
                </p:oleObj>
              </mc:Choice>
              <mc:Fallback>
                <p:oleObj name="CS ChemDraw Drawing" r:id="rId6" imgW="2381573" imgH="1294992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7487" y="5661368"/>
                        <a:ext cx="2042739" cy="1111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403967" y="48023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CBP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79824" y="580618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23310" y="4712510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CDBP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755603"/>
              </p:ext>
            </p:extLst>
          </p:nvPr>
        </p:nvGraphicFramePr>
        <p:xfrm>
          <a:off x="3773634" y="3801254"/>
          <a:ext cx="2351087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6" name="CS ChemDraw Drawing" r:id="rId8" imgW="2350921" imgH="1200723" progId="ChemDraw.Document.6.0">
                  <p:embed/>
                </p:oleObj>
              </mc:Choice>
              <mc:Fallback>
                <p:oleObj name="CS ChemDraw Drawing" r:id="rId8" imgW="2350921" imgH="1200723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73634" y="3801254"/>
                        <a:ext cx="2351087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3891506"/>
              </p:ext>
            </p:extLst>
          </p:nvPr>
        </p:nvGraphicFramePr>
        <p:xfrm>
          <a:off x="3438393" y="5001404"/>
          <a:ext cx="2582863" cy="173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7" name="CS ChemDraw Drawing" r:id="rId10" imgW="2583051" imgH="1730900" progId="ChemDraw.Document.6.0">
                  <p:embed/>
                </p:oleObj>
              </mc:Choice>
              <mc:Fallback>
                <p:oleObj name="CS ChemDraw Drawing" r:id="rId10" imgW="2583051" imgH="1730900" progId="ChemDraw.Document.6.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438393" y="5001404"/>
                        <a:ext cx="2582863" cy="173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3979699" y="630072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BCBP</a:t>
            </a:r>
          </a:p>
        </p:txBody>
      </p:sp>
    </p:spTree>
    <p:extLst>
      <p:ext uri="{BB962C8B-B14F-4D97-AF65-F5344CB8AC3E}">
        <p14:creationId xmlns:p14="http://schemas.microsoft.com/office/powerpoint/2010/main" val="1190418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Statistics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794" y="825234"/>
            <a:ext cx="2501009" cy="2710722"/>
          </a:xfrm>
        </p:spPr>
      </p:pic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6025800"/>
              </p:ext>
            </p:extLst>
          </p:nvPr>
        </p:nvGraphicFramePr>
        <p:xfrm>
          <a:off x="6142347" y="3535958"/>
          <a:ext cx="3880299" cy="323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3" name="Graph" r:id="rId4" imgW="4389120" imgH="3657600" progId="Origin50.Graph">
                  <p:embed/>
                </p:oleObj>
              </mc:Choice>
              <mc:Fallback>
                <p:oleObj name="Graph" r:id="rId4" imgW="4389120" imgH="3657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42347" y="3535958"/>
                        <a:ext cx="3880299" cy="323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260531"/>
              </p:ext>
            </p:extLst>
          </p:nvPr>
        </p:nvGraphicFramePr>
        <p:xfrm>
          <a:off x="3390758" y="3535957"/>
          <a:ext cx="3880299" cy="323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4" name="Graph" r:id="rId6" imgW="4389120" imgH="3657600" progId="Origin50.Graph">
                  <p:embed/>
                </p:oleObj>
              </mc:Choice>
              <mc:Fallback>
                <p:oleObj name="Graph" r:id="rId6" imgW="4389120" imgH="3657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90758" y="3535957"/>
                        <a:ext cx="3880299" cy="323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473921"/>
              </p:ext>
            </p:extLst>
          </p:nvPr>
        </p:nvGraphicFramePr>
        <p:xfrm>
          <a:off x="-246198" y="3535956"/>
          <a:ext cx="4225594" cy="323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5" name="Graph" r:id="rId8" imgW="3920760" imgH="3000960" progId="Origin50.Graph">
                  <p:embed/>
                </p:oleObj>
              </mc:Choice>
              <mc:Fallback>
                <p:oleObj name="Graph" r:id="rId8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46198" y="3535956"/>
                        <a:ext cx="4225594" cy="323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8498" y="1457556"/>
            <a:ext cx="523273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CBP EQE is only significant outlier in EQE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Two hump current-voltage and luminance-voltage for 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43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 Data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155588"/>
              </p:ext>
            </p:extLst>
          </p:nvPr>
        </p:nvGraphicFramePr>
        <p:xfrm>
          <a:off x="4068189" y="3410580"/>
          <a:ext cx="4505359" cy="3447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8189" y="3410580"/>
                        <a:ext cx="4505359" cy="3447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089162"/>
              </p:ext>
            </p:extLst>
          </p:nvPr>
        </p:nvGraphicFramePr>
        <p:xfrm>
          <a:off x="401215" y="3410579"/>
          <a:ext cx="4505359" cy="3447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3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1215" y="3410579"/>
                        <a:ext cx="4505359" cy="3447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3641680"/>
              </p:ext>
            </p:extLst>
          </p:nvPr>
        </p:nvGraphicFramePr>
        <p:xfrm>
          <a:off x="401216" y="402942"/>
          <a:ext cx="4505359" cy="3447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4" name="Graph" r:id="rId7" imgW="3920760" imgH="3000960" progId="Origin50.Graph">
                  <p:embed/>
                </p:oleObj>
              </mc:Choice>
              <mc:Fallback>
                <p:oleObj name="Graph" r:id="rId7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1216" y="402942"/>
                        <a:ext cx="4505359" cy="3447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474189"/>
              </p:ext>
            </p:extLst>
          </p:nvPr>
        </p:nvGraphicFramePr>
        <p:xfrm>
          <a:off x="4068189" y="402942"/>
          <a:ext cx="4505359" cy="3447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5" name="Graph" r:id="rId9" imgW="3920760" imgH="3000960" progId="Origin50.Graph">
                  <p:embed/>
                </p:oleObj>
              </mc:Choice>
              <mc:Fallback>
                <p:oleObj name="Graph" r:id="rId9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68189" y="402942"/>
                        <a:ext cx="4505359" cy="3447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575433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CC63B2CA-EDFC-4572-85DA-DD742DBE462C}" vid="{09AB8C66-54B0-4FB1-A63E-BBDA7263938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8094</TotalTime>
  <Words>740</Words>
  <Application>Microsoft Office PowerPoint</Application>
  <PresentationFormat>On-screen Show (4:3)</PresentationFormat>
  <Paragraphs>116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Cambria Math</vt:lpstr>
      <vt:lpstr>Default Theme</vt:lpstr>
      <vt:lpstr>Graph</vt:lpstr>
      <vt:lpstr>CS ChemDraw Drawing</vt:lpstr>
      <vt:lpstr>Origin Graph</vt:lpstr>
      <vt:lpstr>Dow Host A and B Lifetime Update and Identifying Trends with Host Energetics and Device Stability</vt:lpstr>
      <vt:lpstr>Efficiency with Standard Transport Layers</vt:lpstr>
      <vt:lpstr>Energy Levels</vt:lpstr>
      <vt:lpstr>Lifetimes</vt:lpstr>
      <vt:lpstr>Triplet Energies</vt:lpstr>
      <vt:lpstr>Hypotheses on Role of Host A</vt:lpstr>
      <vt:lpstr>Host Comparisons</vt:lpstr>
      <vt:lpstr>Device Statistics</vt:lpstr>
      <vt:lpstr>Lifetime Data</vt:lpstr>
      <vt:lpstr>Trends</vt:lpstr>
      <vt:lpstr>Future Work - Hosts</vt:lpstr>
      <vt:lpstr>Exciplex Forming Co-Hosts</vt:lpstr>
      <vt:lpstr>Exciplex Co-Hosts: Electrical Degradation</vt:lpstr>
      <vt:lpstr>Exciplex Co-Hosts: Optical Degradation</vt:lpstr>
      <vt:lpstr>Exciplex Co-Hosts: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Dow Hosts: Preliminary Characterization and Reproducing Lifetime</dc:title>
  <dc:creator>JSB</dc:creator>
  <cp:lastModifiedBy>JSB</cp:lastModifiedBy>
  <cp:revision>43</cp:revision>
  <dcterms:created xsi:type="dcterms:W3CDTF">2017-10-31T20:47:44Z</dcterms:created>
  <dcterms:modified xsi:type="dcterms:W3CDTF">2017-11-16T22:11:43Z</dcterms:modified>
</cp:coreProperties>
</file>

<file path=docProps/thumbnail.jpeg>
</file>